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5" r:id="rId5"/>
    <p:sldId id="261" r:id="rId6"/>
    <p:sldId id="259" r:id="rId7"/>
    <p:sldId id="266" r:id="rId8"/>
    <p:sldId id="260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F50E-BD02-487D-8C1A-9AAAE17F762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B84200-CEC9-490E-AF3D-4EC34F05E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F50E-BD02-487D-8C1A-9AAAE17F762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4200-CEC9-490E-AF3D-4EC34F05E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9B84200-CEC9-490E-AF3D-4EC34F05E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F50E-BD02-487D-8C1A-9AAAE17F762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F50E-BD02-487D-8C1A-9AAAE17F762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9B84200-CEC9-490E-AF3D-4EC34F05E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F50E-BD02-487D-8C1A-9AAAE17F762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B84200-CEC9-490E-AF3D-4EC34F05E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F6DF50E-BD02-487D-8C1A-9AAAE17F762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84200-CEC9-490E-AF3D-4EC34F05E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F50E-BD02-487D-8C1A-9AAAE17F762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9B84200-CEC9-490E-AF3D-4EC34F05E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F50E-BD02-487D-8C1A-9AAAE17F762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9B84200-CEC9-490E-AF3D-4EC34F05E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F50E-BD02-487D-8C1A-9AAAE17F762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9B84200-CEC9-490E-AF3D-4EC34F05E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B84200-CEC9-490E-AF3D-4EC34F05E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F50E-BD02-487D-8C1A-9AAAE17F762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9B84200-CEC9-490E-AF3D-4EC34F05E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F6DF50E-BD02-487D-8C1A-9AAAE17F762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F6DF50E-BD02-487D-8C1A-9AAAE17F762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B84200-CEC9-490E-AF3D-4EC34F05E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838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By: Becca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roggenbuck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Period: 8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Weihnachten</a:t>
            </a:r>
            <a:r>
              <a:rPr lang="en-US" dirty="0" smtClean="0"/>
              <a:t> in Germany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answers are….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1. b) 14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2. c) </a:t>
            </a:r>
            <a:r>
              <a:rPr lang="en-US" dirty="0" err="1" smtClean="0"/>
              <a:t>stollen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http://www.germanfoods.org/consumer/facts/christmastraditions.cfm</a:t>
            </a:r>
          </a:p>
          <a:p>
            <a:r>
              <a:rPr lang="en-US" dirty="0" smtClean="0"/>
              <a:t>http</a:t>
            </a:r>
            <a:r>
              <a:rPr lang="en-US" dirty="0" smtClean="0"/>
              <a:t>://</a:t>
            </a:r>
            <a:r>
              <a:rPr lang="en-US" dirty="0" smtClean="0"/>
              <a:t>www.vistawide.com/german/christmas/german_christmas_traditions.htm</a:t>
            </a:r>
          </a:p>
          <a:p>
            <a:r>
              <a:rPr lang="en-US" dirty="0" smtClean="0"/>
              <a:t>http</a:t>
            </a:r>
            <a:r>
              <a:rPr lang="en-US" dirty="0" smtClean="0"/>
              <a:t>://tlc.howstuffworks.com/family/christmas-traditions-around-the-world-ga6.htm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http</a:t>
            </a:r>
            <a:r>
              <a:rPr lang="en-US" dirty="0" smtClean="0">
                <a:solidFill>
                  <a:schemeClr val="bg1"/>
                </a:solidFill>
              </a:rPr>
              <a:t>://</a:t>
            </a:r>
            <a:r>
              <a:rPr lang="en-US" dirty="0" smtClean="0">
                <a:solidFill>
                  <a:schemeClr val="bg1"/>
                </a:solidFill>
              </a:rPr>
              <a:t>storybookwoods.typepad.com/storybook_woods/images/advent_main.gif</a:t>
            </a:r>
          </a:p>
          <a:p>
            <a:r>
              <a:rPr lang="en-US" dirty="0" smtClean="0"/>
              <a:t>http://www.germany-insider-facts.com/image-files/german-christmas-markets-jena.jpg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http</a:t>
            </a:r>
            <a:r>
              <a:rPr lang="en-US" dirty="0" smtClean="0"/>
              <a:t>://</a:t>
            </a:r>
            <a:r>
              <a:rPr lang="en-US" dirty="0" smtClean="0"/>
              <a:t>dhsdeutsch.weebly.com/uploads/1/2/6/2/1262224/7065578_orig.jpg</a:t>
            </a:r>
          </a:p>
          <a:p>
            <a:r>
              <a:rPr lang="en-US" dirty="0" smtClean="0"/>
              <a:t>http</a:t>
            </a:r>
            <a:r>
              <a:rPr lang="en-US" dirty="0" smtClean="0"/>
              <a:t>://www.spangdahlem.af.mil/news/story.asp?id=123179919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Advent is started at the beginning of December. </a:t>
            </a:r>
          </a:p>
          <a:p>
            <a:endParaRPr lang="en-US" dirty="0" smtClean="0"/>
          </a:p>
          <a:p>
            <a:r>
              <a:rPr lang="en-US" dirty="0" smtClean="0"/>
              <a:t>Germans have advent calendars for the children where they open a window each day and receive a small piece of chocolate. </a:t>
            </a:r>
          </a:p>
          <a:p>
            <a:endParaRPr lang="en-US" dirty="0" smtClean="0"/>
          </a:p>
          <a:p>
            <a:r>
              <a:rPr lang="en-US" dirty="0" smtClean="0"/>
              <a:t>Germans also put up advent wreaths to start the Advent season.  They gather every Sunday and light a candle on the wreath and sing Christmas carols.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Christmas Markets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As Advent season begins, the Christmas Markets also open in all towns across Germany. </a:t>
            </a:r>
          </a:p>
          <a:p>
            <a:endParaRPr lang="en-US" dirty="0" smtClean="0"/>
          </a:p>
          <a:p>
            <a:r>
              <a:rPr lang="en-US" dirty="0" smtClean="0"/>
              <a:t>People gather in the towns square where a band is usually playing during the market  time. Lots of hot drinks such as apple cider or beer is sold along with cookies and gingerbread. </a:t>
            </a:r>
          </a:p>
          <a:p>
            <a:endParaRPr lang="en-US" dirty="0" smtClean="0"/>
          </a:p>
          <a:p>
            <a:r>
              <a:rPr lang="en-US" dirty="0" smtClean="0"/>
              <a:t>These markets originated in the 14</a:t>
            </a:r>
            <a:r>
              <a:rPr lang="en-US" baseline="30000" dirty="0" smtClean="0"/>
              <a:t>th</a:t>
            </a:r>
            <a:r>
              <a:rPr lang="en-US" dirty="0" smtClean="0"/>
              <a:t> century and were created to sell seasonal items to celebrate holidays such as Christmas.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Advent Calendar and Christmas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storybookwoods.typepad.com/storybook_woods/images/advent_mai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590800"/>
            <a:ext cx="3352800" cy="3755136"/>
          </a:xfrm>
          <a:prstGeom prst="rect">
            <a:avLst/>
          </a:prstGeom>
          <a:noFill/>
        </p:spPr>
      </p:pic>
      <p:pic>
        <p:nvPicPr>
          <p:cNvPr id="1028" name="Picture 4" descr="http://www.germany-insider-facts.com/image-files/german-christmas-markets-je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00200"/>
            <a:ext cx="4648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Christmas 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Traditionally, the Christmas tree is never set up until Christmas Eve where the family gathers and decorates the tree.  The tree is taken down around January 1</a:t>
            </a:r>
            <a:r>
              <a:rPr lang="en-US" baseline="30000" dirty="0" smtClean="0"/>
              <a:t>st</a:t>
            </a:r>
            <a:r>
              <a:rPr lang="en-US" dirty="0" smtClean="0"/>
              <a:t> or 6</a:t>
            </a:r>
            <a:r>
              <a:rPr lang="en-US" baseline="30000" dirty="0" smtClean="0"/>
              <a:t>th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Traditional ornaments used on Christmas trees are cookies and candies.  On New Year’s Day the children are able to eat the candies and cookies from the tree. </a:t>
            </a:r>
          </a:p>
          <a:p>
            <a:endParaRPr lang="en-US" dirty="0" smtClean="0"/>
          </a:p>
          <a:p>
            <a:r>
              <a:rPr lang="en-US" dirty="0" smtClean="0"/>
              <a:t>The first known Christmas tree to be set up was in Freiburg in 1419.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St. </a:t>
            </a:r>
            <a:r>
              <a:rPr lang="en-US" dirty="0" err="1" smtClean="0"/>
              <a:t>Nikolaus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St. </a:t>
            </a:r>
            <a:r>
              <a:rPr lang="en-US" dirty="0" err="1" smtClean="0"/>
              <a:t>Nikolaus’s</a:t>
            </a:r>
            <a:r>
              <a:rPr lang="en-US" dirty="0" smtClean="0"/>
              <a:t> Day is celebrated on December 6</a:t>
            </a:r>
            <a:r>
              <a:rPr lang="en-US" baseline="30000" dirty="0" smtClean="0"/>
              <a:t>th</a:t>
            </a:r>
            <a:r>
              <a:rPr lang="en-US" dirty="0" smtClean="0"/>
              <a:t> in Germany. </a:t>
            </a:r>
          </a:p>
          <a:p>
            <a:endParaRPr lang="en-US" dirty="0" smtClean="0"/>
          </a:p>
          <a:p>
            <a:r>
              <a:rPr lang="en-US" dirty="0" smtClean="0"/>
              <a:t>The children set out their newly polished shoes in wait for St. </a:t>
            </a:r>
            <a:r>
              <a:rPr lang="en-US" dirty="0" err="1" smtClean="0"/>
              <a:t>Nikolaus</a:t>
            </a:r>
            <a:r>
              <a:rPr lang="en-US" dirty="0" smtClean="0"/>
              <a:t> to come and put sweets, fruits, nuts, and chocolate in their shoes; as long as they were good. </a:t>
            </a:r>
          </a:p>
          <a:p>
            <a:endParaRPr lang="en-US" dirty="0" smtClean="0"/>
          </a:p>
          <a:p>
            <a:r>
              <a:rPr lang="en-US" dirty="0" smtClean="0"/>
              <a:t>St. </a:t>
            </a:r>
            <a:r>
              <a:rPr lang="en-US" dirty="0" err="1" smtClean="0"/>
              <a:t>Nikolaus</a:t>
            </a:r>
            <a:r>
              <a:rPr lang="en-US" dirty="0" smtClean="0"/>
              <a:t> was originally a bishop but he soon was known as a protector of children and an anonymous gift giver to them.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St. </a:t>
            </a:r>
            <a:r>
              <a:rPr lang="en-US" dirty="0" err="1" smtClean="0"/>
              <a:t>Nikolaus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556" name="Picture 4" descr="http://dhsdeutsch.weebly.com/uploads/1/2/6/2/1262224/7065578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3819525" cy="3629025"/>
          </a:xfrm>
          <a:prstGeom prst="rect">
            <a:avLst/>
          </a:prstGeom>
          <a:noFill/>
        </p:spPr>
      </p:pic>
      <p:pic>
        <p:nvPicPr>
          <p:cNvPr id="23558" name="Picture 6" descr="Sankt Nikola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799" y="3124200"/>
            <a:ext cx="4389967" cy="2905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Food and Drinks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traditional drink in German on a cold day is </a:t>
            </a:r>
            <a:r>
              <a:rPr lang="en-US" dirty="0" err="1" smtClean="0"/>
              <a:t>Glühwein</a:t>
            </a:r>
            <a:r>
              <a:rPr lang="en-US" dirty="0" smtClean="0"/>
              <a:t>, hot mulled red wine with a possible shot of  brandy. </a:t>
            </a:r>
          </a:p>
          <a:p>
            <a:endParaRPr lang="en-US" dirty="0" smtClean="0"/>
          </a:p>
          <a:p>
            <a:r>
              <a:rPr lang="en-US" dirty="0" smtClean="0"/>
              <a:t>Some popular foods to eat during Christmas in Germany is: duck, goose, rabbit, roast,  apple stuffing,  chocolate, gingerbread, and </a:t>
            </a:r>
            <a:r>
              <a:rPr lang="en-US" dirty="0" err="1" smtClean="0"/>
              <a:t>stollen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Fruitcake was adapted from </a:t>
            </a:r>
            <a:r>
              <a:rPr lang="en-US" dirty="0" err="1" smtClean="0"/>
              <a:t>stollen</a:t>
            </a:r>
            <a:r>
              <a:rPr lang="en-US" dirty="0" smtClean="0"/>
              <a:t>;  </a:t>
            </a:r>
            <a:r>
              <a:rPr lang="en-US" dirty="0" err="1" smtClean="0"/>
              <a:t>stollen</a:t>
            </a:r>
            <a:r>
              <a:rPr lang="en-US" dirty="0" smtClean="0"/>
              <a:t> usually consists of nuts and fruit.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Christmas markets originated in what century: 		a) 15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</a:p>
          <a:p>
            <a:pPr>
              <a:buNone/>
            </a:pPr>
            <a:r>
              <a:rPr lang="en-US" dirty="0" smtClean="0"/>
              <a:t>           b) 14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c) 16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</a:p>
          <a:p>
            <a:r>
              <a:rPr lang="en-US" dirty="0" smtClean="0"/>
              <a:t>Fruitcake is an adaptation of what baked good: </a:t>
            </a:r>
          </a:p>
          <a:p>
            <a:pPr>
              <a:buNone/>
            </a:pPr>
            <a:r>
              <a:rPr lang="en-US" dirty="0" smtClean="0"/>
              <a:t>           a) gingerbread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b) angel food cake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c) </a:t>
            </a:r>
            <a:r>
              <a:rPr lang="en-US" dirty="0" err="1" smtClean="0"/>
              <a:t>stollen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lphaLcParenR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ustom 3">
      <a:dk1>
        <a:srgbClr val="FFFFFF"/>
      </a:dk1>
      <a:lt1>
        <a:srgbClr val="FFFFFF"/>
      </a:lt1>
      <a:dk2>
        <a:srgbClr val="9B2D1F"/>
      </a:dk2>
      <a:lt2>
        <a:srgbClr val="196C0E"/>
      </a:lt2>
      <a:accent1>
        <a:srgbClr val="9B2D1F"/>
      </a:accent1>
      <a:accent2>
        <a:srgbClr val="196C0E"/>
      </a:accent2>
      <a:accent3>
        <a:srgbClr val="9B2D1F"/>
      </a:accent3>
      <a:accent4>
        <a:srgbClr val="196C0E"/>
      </a:accent4>
      <a:accent5>
        <a:srgbClr val="9B2D1F"/>
      </a:accent5>
      <a:accent6>
        <a:srgbClr val="196C0E"/>
      </a:accent6>
      <a:hlink>
        <a:srgbClr val="9B2D1F"/>
      </a:hlink>
      <a:folHlink>
        <a:srgbClr val="196C0E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92</TotalTime>
  <Words>425</Words>
  <Application>Microsoft Office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Weihnachten in Germany</vt:lpstr>
      <vt:lpstr>Advent</vt:lpstr>
      <vt:lpstr>Christmas Markets</vt:lpstr>
      <vt:lpstr>Advent Calendar and Christmas Market</vt:lpstr>
      <vt:lpstr>Christmas Tree</vt:lpstr>
      <vt:lpstr>St. Nikolaus </vt:lpstr>
      <vt:lpstr>St. Nikolaus</vt:lpstr>
      <vt:lpstr>Traditional Food and Drinks</vt:lpstr>
      <vt:lpstr>Questions</vt:lpstr>
      <vt:lpstr>Answers</vt:lpstr>
      <vt:lpstr>Sources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Becca</dc:creator>
  <cp:lastModifiedBy>Becca</cp:lastModifiedBy>
  <cp:revision>10</cp:revision>
  <dcterms:created xsi:type="dcterms:W3CDTF">2011-10-25T17:47:45Z</dcterms:created>
  <dcterms:modified xsi:type="dcterms:W3CDTF">2011-10-26T03:08:56Z</dcterms:modified>
</cp:coreProperties>
</file>